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0BB1-27D1-4CA0-A660-D08F4F17BD4D}" type="datetimeFigureOut">
              <a:rPr lang="ru-RU" smtClean="0"/>
              <a:t>29.02.2012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0E28-1A7B-4D13-B4E5-52A5AB5F2D2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babyvarlden.se/upload/1%20Bloggar/Dubbelliv/funderar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hyperlink" Target="http://www.great.az/uploads/posts/2009-11/1258835972_seminar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img-fotki.yandex.ru/get/3103/lenuschkam.94/0_26990_64e4195c_XL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valdosta.edu/~lahunter/Math%20&amp;%20Math%20Helps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valdosta.edu/~lahunter/Math%20&amp;%20Math%20Helps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valdosta.edu/~lahunter/Math%20&amp;%20Math%20Helps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valdosta.edu/~lahunter/Math%20&amp;%20Math%20Helps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valdosta.edu/~lahunter/Math%20&amp;%20Math%20Helps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valdosta.edu/~lahunter/Math%20&amp;%20Math%20Helps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http://www.valdosta.edu/~lahunter/Math%20&amp;%20Math%20Helps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&#1051;&#1080;&#1085;&#1080;&#1080;%201.pp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5563"/>
            <a:ext cx="9144000" cy="6913563"/>
          </a:xfrm>
          <a:prstGeom prst="rect">
            <a:avLst/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539750" y="2133600"/>
            <a:ext cx="7345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468313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1547813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>
            <a:off x="2627313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257" name="AutoShape 9"/>
          <p:cNvSpPr>
            <a:spLocks noChangeArrowheads="1"/>
          </p:cNvSpPr>
          <p:nvPr/>
        </p:nvSpPr>
        <p:spPr bwMode="auto">
          <a:xfrm>
            <a:off x="3635375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258" name="AutoShape 10"/>
          <p:cNvSpPr>
            <a:spLocks noChangeArrowheads="1"/>
          </p:cNvSpPr>
          <p:nvPr/>
        </p:nvSpPr>
        <p:spPr bwMode="auto">
          <a:xfrm>
            <a:off x="4716463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259" name="AutoShape 11"/>
          <p:cNvSpPr>
            <a:spLocks noChangeArrowheads="1"/>
          </p:cNvSpPr>
          <p:nvPr/>
        </p:nvSpPr>
        <p:spPr bwMode="auto">
          <a:xfrm>
            <a:off x="5724525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6804025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5724525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6</a:t>
            </a: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6804025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7</a:t>
            </a:r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3635375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4</a:t>
            </a: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468313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1</a:t>
            </a:r>
          </a:p>
        </p:txBody>
      </p:sp>
      <p:sp>
        <p:nvSpPr>
          <p:cNvPr id="53265" name="AutoShape 17"/>
          <p:cNvSpPr>
            <a:spLocks noChangeArrowheads="1"/>
          </p:cNvSpPr>
          <p:nvPr/>
        </p:nvSpPr>
        <p:spPr bwMode="auto">
          <a:xfrm>
            <a:off x="2627313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3</a:t>
            </a: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1547813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2</a:t>
            </a: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4716463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5</a:t>
            </a:r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2700338" y="4076700"/>
            <a:ext cx="590391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Откройте цифру 5</a:t>
            </a:r>
          </a:p>
          <a:p>
            <a:pPr>
              <a:spcBef>
                <a:spcPct val="50000"/>
              </a:spcBef>
            </a:pPr>
            <a:r>
              <a:rPr lang="ru-RU" sz="1400" b="1"/>
              <a:t>На какой карточке написана цифра 6 (слева или справа от 5)</a:t>
            </a:r>
          </a:p>
          <a:p>
            <a:pPr>
              <a:spcBef>
                <a:spcPct val="50000"/>
              </a:spcBef>
            </a:pPr>
            <a:r>
              <a:rPr lang="ru-RU" sz="1400" b="1"/>
              <a:t>Какая цифра написана на карточке между 2 и 4?</a:t>
            </a:r>
          </a:p>
          <a:p>
            <a:pPr>
              <a:spcBef>
                <a:spcPct val="50000"/>
              </a:spcBef>
            </a:pPr>
            <a:r>
              <a:rPr lang="ru-RU" sz="1400" b="1"/>
              <a:t>Какое число предшествует числу 3?</a:t>
            </a:r>
          </a:p>
          <a:p>
            <a:pPr>
              <a:spcBef>
                <a:spcPct val="50000"/>
              </a:spcBef>
            </a:pPr>
            <a:r>
              <a:rPr lang="ru-RU" sz="1400" b="1"/>
              <a:t>Какое число должно стоять между 3-ей и 5-ой карточками?</a:t>
            </a:r>
          </a:p>
          <a:p>
            <a:pPr>
              <a:spcBef>
                <a:spcPct val="50000"/>
              </a:spcBef>
            </a:pPr>
            <a:r>
              <a:rPr lang="ru-RU" sz="1400" b="1"/>
              <a:t>Какое число запишем, если 6 увеличим на 1?</a:t>
            </a:r>
          </a:p>
          <a:p>
            <a:pPr>
              <a:spcBef>
                <a:spcPct val="50000"/>
              </a:spcBef>
            </a:pPr>
            <a:r>
              <a:rPr lang="ru-RU" sz="1400" b="1"/>
              <a:t>Какие цифры написаны на оставшихся карточках?</a:t>
            </a:r>
          </a:p>
        </p:txBody>
      </p:sp>
      <p:sp>
        <p:nvSpPr>
          <p:cNvPr id="53269" name="WordArt 21"/>
          <p:cNvSpPr>
            <a:spLocks noChangeArrowheads="1" noChangeShapeType="1" noTextEdit="1"/>
          </p:cNvSpPr>
          <p:nvPr/>
        </p:nvSpPr>
        <p:spPr bwMode="auto">
          <a:xfrm>
            <a:off x="1116013" y="549275"/>
            <a:ext cx="7056437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Числовой ряд</a:t>
            </a: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7812088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271" name="AutoShape 23"/>
          <p:cNvSpPr>
            <a:spLocks noChangeArrowheads="1"/>
          </p:cNvSpPr>
          <p:nvPr/>
        </p:nvSpPr>
        <p:spPr bwMode="auto">
          <a:xfrm>
            <a:off x="7812088" y="23495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8</a:t>
            </a:r>
          </a:p>
        </p:txBody>
      </p:sp>
      <p:pic>
        <p:nvPicPr>
          <p:cNvPr id="53272" name="Picture 24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149725"/>
            <a:ext cx="1944687" cy="191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1" grpId="0" animBg="1"/>
      <p:bldP spid="53262" grpId="0" animBg="1"/>
      <p:bldP spid="53263" grpId="0" animBg="1"/>
      <p:bldP spid="53264" grpId="0" animBg="1"/>
      <p:bldP spid="53265" grpId="0" animBg="1"/>
      <p:bldP spid="53266" grpId="0" animBg="1"/>
      <p:bldP spid="53267" grpId="0" animBg="1"/>
      <p:bldP spid="5327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0967" name="AutoShape 7"/>
          <p:cNvSpPr>
            <a:spLocks noChangeArrowheads="1"/>
          </p:cNvSpPr>
          <p:nvPr/>
        </p:nvSpPr>
        <p:spPr bwMode="auto">
          <a:xfrm>
            <a:off x="1692275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8" name="AutoShape 8"/>
          <p:cNvSpPr>
            <a:spLocks noChangeArrowheads="1"/>
          </p:cNvSpPr>
          <p:nvPr/>
        </p:nvSpPr>
        <p:spPr bwMode="auto">
          <a:xfrm>
            <a:off x="1116013" y="69215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E5EA04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7</a:t>
            </a:r>
          </a:p>
        </p:txBody>
      </p:sp>
      <p:sp>
        <p:nvSpPr>
          <p:cNvPr id="40969" name="AutoShape 9"/>
          <p:cNvSpPr>
            <a:spLocks noChangeArrowheads="1"/>
          </p:cNvSpPr>
          <p:nvPr/>
        </p:nvSpPr>
        <p:spPr bwMode="auto">
          <a:xfrm>
            <a:off x="684213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3</a:t>
            </a:r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flipH="1">
            <a:off x="828675" y="2132013"/>
            <a:ext cx="4318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1692275" y="2132013"/>
            <a:ext cx="358775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72" name="AutoShape 12"/>
          <p:cNvSpPr>
            <a:spLocks noChangeArrowheads="1"/>
          </p:cNvSpPr>
          <p:nvPr/>
        </p:nvSpPr>
        <p:spPr bwMode="auto">
          <a:xfrm>
            <a:off x="1692275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4</a:t>
            </a: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3852863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74" name="AutoShape 14"/>
          <p:cNvSpPr>
            <a:spLocks noChangeArrowheads="1"/>
          </p:cNvSpPr>
          <p:nvPr/>
        </p:nvSpPr>
        <p:spPr bwMode="auto">
          <a:xfrm>
            <a:off x="3276600" y="69215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E5EA04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6</a:t>
            </a:r>
          </a:p>
        </p:txBody>
      </p:sp>
      <p:sp>
        <p:nvSpPr>
          <p:cNvPr id="40975" name="AutoShape 15"/>
          <p:cNvSpPr>
            <a:spLocks noChangeArrowheads="1"/>
          </p:cNvSpPr>
          <p:nvPr/>
        </p:nvSpPr>
        <p:spPr bwMode="auto">
          <a:xfrm>
            <a:off x="2844800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5</a:t>
            </a: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2989263" y="2132013"/>
            <a:ext cx="4318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>
            <a:off x="3852863" y="2132013"/>
            <a:ext cx="358775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78" name="AutoShape 18"/>
          <p:cNvSpPr>
            <a:spLocks noChangeArrowheads="1"/>
          </p:cNvSpPr>
          <p:nvPr/>
        </p:nvSpPr>
        <p:spPr bwMode="auto">
          <a:xfrm>
            <a:off x="3852863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1</a:t>
            </a:r>
          </a:p>
        </p:txBody>
      </p:sp>
      <p:sp>
        <p:nvSpPr>
          <p:cNvPr id="40979" name="AutoShape 19"/>
          <p:cNvSpPr>
            <a:spLocks noChangeArrowheads="1"/>
          </p:cNvSpPr>
          <p:nvPr/>
        </p:nvSpPr>
        <p:spPr bwMode="auto">
          <a:xfrm>
            <a:off x="5940425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80" name="AutoShape 20"/>
          <p:cNvSpPr>
            <a:spLocks noChangeArrowheads="1"/>
          </p:cNvSpPr>
          <p:nvPr/>
        </p:nvSpPr>
        <p:spPr bwMode="auto">
          <a:xfrm>
            <a:off x="5364163" y="69215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E5EA04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7</a:t>
            </a:r>
          </a:p>
        </p:txBody>
      </p:sp>
      <p:sp>
        <p:nvSpPr>
          <p:cNvPr id="40981" name="AutoShape 21"/>
          <p:cNvSpPr>
            <a:spLocks noChangeArrowheads="1"/>
          </p:cNvSpPr>
          <p:nvPr/>
        </p:nvSpPr>
        <p:spPr bwMode="auto">
          <a:xfrm>
            <a:off x="4932363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5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 flipH="1">
            <a:off x="5076825" y="2132013"/>
            <a:ext cx="4318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83" name="Line 23"/>
          <p:cNvSpPr>
            <a:spLocks noChangeShapeType="1"/>
          </p:cNvSpPr>
          <p:nvPr/>
        </p:nvSpPr>
        <p:spPr bwMode="auto">
          <a:xfrm>
            <a:off x="5940425" y="2132013"/>
            <a:ext cx="358775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940425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2</a:t>
            </a: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>
            <a:off x="7885113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86" name="AutoShape 26"/>
          <p:cNvSpPr>
            <a:spLocks noChangeArrowheads="1"/>
          </p:cNvSpPr>
          <p:nvPr/>
        </p:nvSpPr>
        <p:spPr bwMode="auto">
          <a:xfrm>
            <a:off x="7308850" y="69215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E5EA04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8</a:t>
            </a:r>
          </a:p>
        </p:txBody>
      </p:sp>
      <p:sp>
        <p:nvSpPr>
          <p:cNvPr id="40987" name="AutoShape 27"/>
          <p:cNvSpPr>
            <a:spLocks noChangeArrowheads="1"/>
          </p:cNvSpPr>
          <p:nvPr/>
        </p:nvSpPr>
        <p:spPr bwMode="auto">
          <a:xfrm>
            <a:off x="6877050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5</a:t>
            </a:r>
          </a:p>
        </p:txBody>
      </p:sp>
      <p:sp>
        <p:nvSpPr>
          <p:cNvPr id="40988" name="Line 28"/>
          <p:cNvSpPr>
            <a:spLocks noChangeShapeType="1"/>
          </p:cNvSpPr>
          <p:nvPr/>
        </p:nvSpPr>
        <p:spPr bwMode="auto">
          <a:xfrm flipH="1">
            <a:off x="7021513" y="2132013"/>
            <a:ext cx="4318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89" name="Line 29"/>
          <p:cNvSpPr>
            <a:spLocks noChangeShapeType="1"/>
          </p:cNvSpPr>
          <p:nvPr/>
        </p:nvSpPr>
        <p:spPr bwMode="auto">
          <a:xfrm>
            <a:off x="7885113" y="2132013"/>
            <a:ext cx="358775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90" name="AutoShape 30"/>
          <p:cNvSpPr>
            <a:spLocks noChangeArrowheads="1"/>
          </p:cNvSpPr>
          <p:nvPr/>
        </p:nvSpPr>
        <p:spPr bwMode="auto">
          <a:xfrm>
            <a:off x="7885113" y="263683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3</a:t>
            </a:r>
          </a:p>
        </p:txBody>
      </p:sp>
      <p:sp>
        <p:nvSpPr>
          <p:cNvPr id="40991" name="AutoShape 31"/>
          <p:cNvSpPr>
            <a:spLocks noChangeArrowheads="1"/>
          </p:cNvSpPr>
          <p:nvPr/>
        </p:nvSpPr>
        <p:spPr bwMode="auto">
          <a:xfrm>
            <a:off x="1763713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92" name="AutoShape 32"/>
          <p:cNvSpPr>
            <a:spLocks noChangeArrowheads="1"/>
          </p:cNvSpPr>
          <p:nvPr/>
        </p:nvSpPr>
        <p:spPr bwMode="auto">
          <a:xfrm>
            <a:off x="1187450" y="36449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E5EA04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8</a:t>
            </a:r>
          </a:p>
        </p:txBody>
      </p:sp>
      <p:sp>
        <p:nvSpPr>
          <p:cNvPr id="40993" name="AutoShape 33"/>
          <p:cNvSpPr>
            <a:spLocks noChangeArrowheads="1"/>
          </p:cNvSpPr>
          <p:nvPr/>
        </p:nvSpPr>
        <p:spPr bwMode="auto">
          <a:xfrm>
            <a:off x="755650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4</a:t>
            </a:r>
          </a:p>
        </p:txBody>
      </p:sp>
      <p:sp>
        <p:nvSpPr>
          <p:cNvPr id="40994" name="Line 34"/>
          <p:cNvSpPr>
            <a:spLocks noChangeShapeType="1"/>
          </p:cNvSpPr>
          <p:nvPr/>
        </p:nvSpPr>
        <p:spPr bwMode="auto">
          <a:xfrm flipH="1">
            <a:off x="900113" y="5084763"/>
            <a:ext cx="4318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95" name="Line 35"/>
          <p:cNvSpPr>
            <a:spLocks noChangeShapeType="1"/>
          </p:cNvSpPr>
          <p:nvPr/>
        </p:nvSpPr>
        <p:spPr bwMode="auto">
          <a:xfrm>
            <a:off x="1763713" y="5084763"/>
            <a:ext cx="358775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996" name="AutoShape 36"/>
          <p:cNvSpPr>
            <a:spLocks noChangeArrowheads="1"/>
          </p:cNvSpPr>
          <p:nvPr/>
        </p:nvSpPr>
        <p:spPr bwMode="auto">
          <a:xfrm>
            <a:off x="1763713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4</a:t>
            </a:r>
          </a:p>
        </p:txBody>
      </p:sp>
      <p:sp>
        <p:nvSpPr>
          <p:cNvPr id="40997" name="AutoShape 37"/>
          <p:cNvSpPr>
            <a:spLocks noChangeArrowheads="1"/>
          </p:cNvSpPr>
          <p:nvPr/>
        </p:nvSpPr>
        <p:spPr bwMode="auto">
          <a:xfrm>
            <a:off x="3852863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98" name="AutoShape 38"/>
          <p:cNvSpPr>
            <a:spLocks noChangeArrowheads="1"/>
          </p:cNvSpPr>
          <p:nvPr/>
        </p:nvSpPr>
        <p:spPr bwMode="auto">
          <a:xfrm>
            <a:off x="3276600" y="36449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E5EA04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9</a:t>
            </a:r>
          </a:p>
        </p:txBody>
      </p:sp>
      <p:sp>
        <p:nvSpPr>
          <p:cNvPr id="40999" name="AutoShape 39"/>
          <p:cNvSpPr>
            <a:spLocks noChangeArrowheads="1"/>
          </p:cNvSpPr>
          <p:nvPr/>
        </p:nvSpPr>
        <p:spPr bwMode="auto">
          <a:xfrm>
            <a:off x="2844800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2</a:t>
            </a:r>
          </a:p>
        </p:txBody>
      </p:sp>
      <p:sp>
        <p:nvSpPr>
          <p:cNvPr id="41000" name="Line 40"/>
          <p:cNvSpPr>
            <a:spLocks noChangeShapeType="1"/>
          </p:cNvSpPr>
          <p:nvPr/>
        </p:nvSpPr>
        <p:spPr bwMode="auto">
          <a:xfrm flipH="1">
            <a:off x="2989263" y="5084763"/>
            <a:ext cx="4318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01" name="Line 41"/>
          <p:cNvSpPr>
            <a:spLocks noChangeShapeType="1"/>
          </p:cNvSpPr>
          <p:nvPr/>
        </p:nvSpPr>
        <p:spPr bwMode="auto">
          <a:xfrm>
            <a:off x="3852863" y="5084763"/>
            <a:ext cx="358775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02" name="AutoShape 42"/>
          <p:cNvSpPr>
            <a:spLocks noChangeArrowheads="1"/>
          </p:cNvSpPr>
          <p:nvPr/>
        </p:nvSpPr>
        <p:spPr bwMode="auto">
          <a:xfrm>
            <a:off x="3852863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7</a:t>
            </a:r>
          </a:p>
        </p:txBody>
      </p:sp>
      <p:sp>
        <p:nvSpPr>
          <p:cNvPr id="41003" name="AutoShape 43"/>
          <p:cNvSpPr>
            <a:spLocks noChangeArrowheads="1"/>
          </p:cNvSpPr>
          <p:nvPr/>
        </p:nvSpPr>
        <p:spPr bwMode="auto">
          <a:xfrm>
            <a:off x="5795963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04" name="AutoShape 44"/>
          <p:cNvSpPr>
            <a:spLocks noChangeArrowheads="1"/>
          </p:cNvSpPr>
          <p:nvPr/>
        </p:nvSpPr>
        <p:spPr bwMode="auto">
          <a:xfrm>
            <a:off x="5076825" y="3644900"/>
            <a:ext cx="1439863" cy="1368425"/>
          </a:xfrm>
          <a:prstGeom prst="roundRect">
            <a:avLst>
              <a:gd name="adj" fmla="val 16667"/>
            </a:avLst>
          </a:prstGeom>
          <a:solidFill>
            <a:srgbClr val="E5EA04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10</a:t>
            </a:r>
          </a:p>
        </p:txBody>
      </p:sp>
      <p:sp>
        <p:nvSpPr>
          <p:cNvPr id="41005" name="AutoShape 45"/>
          <p:cNvSpPr>
            <a:spLocks noChangeArrowheads="1"/>
          </p:cNvSpPr>
          <p:nvPr/>
        </p:nvSpPr>
        <p:spPr bwMode="auto">
          <a:xfrm>
            <a:off x="4787900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5</a:t>
            </a:r>
          </a:p>
        </p:txBody>
      </p:sp>
      <p:sp>
        <p:nvSpPr>
          <p:cNvPr id="41006" name="Line 46"/>
          <p:cNvSpPr>
            <a:spLocks noChangeShapeType="1"/>
          </p:cNvSpPr>
          <p:nvPr/>
        </p:nvSpPr>
        <p:spPr bwMode="auto">
          <a:xfrm flipH="1">
            <a:off x="5148263" y="5084763"/>
            <a:ext cx="4318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07" name="Line 47"/>
          <p:cNvSpPr>
            <a:spLocks noChangeShapeType="1"/>
          </p:cNvSpPr>
          <p:nvPr/>
        </p:nvSpPr>
        <p:spPr bwMode="auto">
          <a:xfrm>
            <a:off x="5940425" y="5084763"/>
            <a:ext cx="358775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08" name="AutoShape 48"/>
          <p:cNvSpPr>
            <a:spLocks noChangeArrowheads="1"/>
          </p:cNvSpPr>
          <p:nvPr/>
        </p:nvSpPr>
        <p:spPr bwMode="auto">
          <a:xfrm>
            <a:off x="5795963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5</a:t>
            </a:r>
          </a:p>
        </p:txBody>
      </p:sp>
      <p:sp>
        <p:nvSpPr>
          <p:cNvPr id="41009" name="AutoShape 49"/>
          <p:cNvSpPr>
            <a:spLocks noChangeArrowheads="1"/>
          </p:cNvSpPr>
          <p:nvPr/>
        </p:nvSpPr>
        <p:spPr bwMode="auto">
          <a:xfrm>
            <a:off x="7812088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010" name="AutoShape 50"/>
          <p:cNvSpPr>
            <a:spLocks noChangeArrowheads="1"/>
          </p:cNvSpPr>
          <p:nvPr/>
        </p:nvSpPr>
        <p:spPr bwMode="auto">
          <a:xfrm>
            <a:off x="7235825" y="3644900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E5EA04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9</a:t>
            </a:r>
          </a:p>
        </p:txBody>
      </p:sp>
      <p:sp>
        <p:nvSpPr>
          <p:cNvPr id="41011" name="AutoShape 51"/>
          <p:cNvSpPr>
            <a:spLocks noChangeArrowheads="1"/>
          </p:cNvSpPr>
          <p:nvPr/>
        </p:nvSpPr>
        <p:spPr bwMode="auto">
          <a:xfrm>
            <a:off x="6804025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4</a:t>
            </a:r>
          </a:p>
        </p:txBody>
      </p:sp>
      <p:sp>
        <p:nvSpPr>
          <p:cNvPr id="41012" name="Line 52"/>
          <p:cNvSpPr>
            <a:spLocks noChangeShapeType="1"/>
          </p:cNvSpPr>
          <p:nvPr/>
        </p:nvSpPr>
        <p:spPr bwMode="auto">
          <a:xfrm flipH="1">
            <a:off x="6948488" y="5084763"/>
            <a:ext cx="431800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13" name="Line 53"/>
          <p:cNvSpPr>
            <a:spLocks noChangeShapeType="1"/>
          </p:cNvSpPr>
          <p:nvPr/>
        </p:nvSpPr>
        <p:spPr bwMode="auto">
          <a:xfrm>
            <a:off x="7812088" y="5084763"/>
            <a:ext cx="358775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1014" name="AutoShape 54"/>
          <p:cNvSpPr>
            <a:spLocks noChangeArrowheads="1"/>
          </p:cNvSpPr>
          <p:nvPr/>
        </p:nvSpPr>
        <p:spPr bwMode="auto">
          <a:xfrm>
            <a:off x="7812088" y="5589588"/>
            <a:ext cx="720725" cy="719137"/>
          </a:xfrm>
          <a:prstGeom prst="octagon">
            <a:avLst>
              <a:gd name="adj" fmla="val 29287"/>
            </a:avLst>
          </a:prstGeom>
          <a:solidFill>
            <a:srgbClr val="FDFDD3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4800" b="1"/>
              <a:t>5</a:t>
            </a:r>
          </a:p>
        </p:txBody>
      </p:sp>
      <p:pic>
        <p:nvPicPr>
          <p:cNvPr id="41015" name="Picture 55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33375"/>
            <a:ext cx="1081088" cy="106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2" grpId="0" animBg="1"/>
      <p:bldP spid="40978" grpId="0" animBg="1"/>
      <p:bldP spid="40984" grpId="0" animBg="1"/>
      <p:bldP spid="40990" grpId="0" animBg="1"/>
      <p:bldP spid="40996" grpId="0" animBg="1"/>
      <p:bldP spid="41002" grpId="0" animBg="1"/>
      <p:bldP spid="41008" grpId="0" animBg="1"/>
      <p:bldP spid="410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69636" name="AutoShape 4"/>
          <p:cNvSpPr>
            <a:spLocks noChangeArrowheads="1"/>
          </p:cNvSpPr>
          <p:nvPr/>
        </p:nvSpPr>
        <p:spPr bwMode="auto">
          <a:xfrm>
            <a:off x="2914650" y="836613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5</a:t>
            </a: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3924300" y="836613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9600" b="1"/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auto">
          <a:xfrm>
            <a:off x="4932363" y="836613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9600" b="1"/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>
            <a:off x="5940425" y="836613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=</a:t>
            </a:r>
          </a:p>
        </p:txBody>
      </p:sp>
      <p:sp>
        <p:nvSpPr>
          <p:cNvPr id="69640" name="AutoShape 8"/>
          <p:cNvSpPr>
            <a:spLocks noChangeArrowheads="1"/>
          </p:cNvSpPr>
          <p:nvPr/>
        </p:nvSpPr>
        <p:spPr bwMode="auto">
          <a:xfrm>
            <a:off x="7019925" y="836613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6</a:t>
            </a:r>
          </a:p>
        </p:txBody>
      </p:sp>
      <p:sp>
        <p:nvSpPr>
          <p:cNvPr id="69641" name="AutoShape 9"/>
          <p:cNvSpPr>
            <a:spLocks noChangeArrowheads="1"/>
          </p:cNvSpPr>
          <p:nvPr/>
        </p:nvSpPr>
        <p:spPr bwMode="auto">
          <a:xfrm>
            <a:off x="3924300" y="836613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+</a:t>
            </a:r>
          </a:p>
        </p:txBody>
      </p:sp>
      <p:sp>
        <p:nvSpPr>
          <p:cNvPr id="69642" name="AutoShape 10"/>
          <p:cNvSpPr>
            <a:spLocks noChangeArrowheads="1"/>
          </p:cNvSpPr>
          <p:nvPr/>
        </p:nvSpPr>
        <p:spPr bwMode="auto">
          <a:xfrm>
            <a:off x="4932363" y="836613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1</a:t>
            </a:r>
          </a:p>
        </p:txBody>
      </p:sp>
      <p:sp>
        <p:nvSpPr>
          <p:cNvPr id="69643" name="AutoShape 11"/>
          <p:cNvSpPr>
            <a:spLocks noChangeArrowheads="1"/>
          </p:cNvSpPr>
          <p:nvPr/>
        </p:nvSpPr>
        <p:spPr bwMode="auto">
          <a:xfrm>
            <a:off x="2914650" y="2492375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9</a:t>
            </a:r>
          </a:p>
        </p:txBody>
      </p:sp>
      <p:sp>
        <p:nvSpPr>
          <p:cNvPr id="69644" name="AutoShape 12"/>
          <p:cNvSpPr>
            <a:spLocks noChangeArrowheads="1"/>
          </p:cNvSpPr>
          <p:nvPr/>
        </p:nvSpPr>
        <p:spPr bwMode="auto">
          <a:xfrm>
            <a:off x="3924300" y="2492375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9600" b="1"/>
          </a:p>
        </p:txBody>
      </p:sp>
      <p:sp>
        <p:nvSpPr>
          <p:cNvPr id="69645" name="AutoShape 13"/>
          <p:cNvSpPr>
            <a:spLocks noChangeArrowheads="1"/>
          </p:cNvSpPr>
          <p:nvPr/>
        </p:nvSpPr>
        <p:spPr bwMode="auto">
          <a:xfrm>
            <a:off x="4932363" y="2492375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9600" b="1"/>
          </a:p>
        </p:txBody>
      </p:sp>
      <p:sp>
        <p:nvSpPr>
          <p:cNvPr id="69646" name="AutoShape 14"/>
          <p:cNvSpPr>
            <a:spLocks noChangeArrowheads="1"/>
          </p:cNvSpPr>
          <p:nvPr/>
        </p:nvSpPr>
        <p:spPr bwMode="auto">
          <a:xfrm>
            <a:off x="6011863" y="2492375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=</a:t>
            </a:r>
          </a:p>
        </p:txBody>
      </p:sp>
      <p:sp>
        <p:nvSpPr>
          <p:cNvPr id="69647" name="AutoShape 15"/>
          <p:cNvSpPr>
            <a:spLocks noChangeArrowheads="1"/>
          </p:cNvSpPr>
          <p:nvPr/>
        </p:nvSpPr>
        <p:spPr bwMode="auto">
          <a:xfrm>
            <a:off x="7091363" y="2492375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8</a:t>
            </a:r>
          </a:p>
        </p:txBody>
      </p:sp>
      <p:sp>
        <p:nvSpPr>
          <p:cNvPr id="69648" name="AutoShape 16"/>
          <p:cNvSpPr>
            <a:spLocks noChangeArrowheads="1"/>
          </p:cNvSpPr>
          <p:nvPr/>
        </p:nvSpPr>
        <p:spPr bwMode="auto">
          <a:xfrm>
            <a:off x="3924300" y="2492375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-</a:t>
            </a:r>
          </a:p>
        </p:txBody>
      </p:sp>
      <p:sp>
        <p:nvSpPr>
          <p:cNvPr id="69649" name="AutoShape 17"/>
          <p:cNvSpPr>
            <a:spLocks noChangeArrowheads="1"/>
          </p:cNvSpPr>
          <p:nvPr/>
        </p:nvSpPr>
        <p:spPr bwMode="auto">
          <a:xfrm>
            <a:off x="4932363" y="2492375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1</a:t>
            </a:r>
          </a:p>
        </p:txBody>
      </p:sp>
      <p:sp>
        <p:nvSpPr>
          <p:cNvPr id="69650" name="AutoShape 18"/>
          <p:cNvSpPr>
            <a:spLocks noChangeArrowheads="1"/>
          </p:cNvSpPr>
          <p:nvPr/>
        </p:nvSpPr>
        <p:spPr bwMode="auto">
          <a:xfrm>
            <a:off x="2914650" y="4148138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6</a:t>
            </a:r>
          </a:p>
        </p:txBody>
      </p:sp>
      <p:sp>
        <p:nvSpPr>
          <p:cNvPr id="69651" name="AutoShape 19"/>
          <p:cNvSpPr>
            <a:spLocks noChangeArrowheads="1"/>
          </p:cNvSpPr>
          <p:nvPr/>
        </p:nvSpPr>
        <p:spPr bwMode="auto">
          <a:xfrm>
            <a:off x="3995738" y="4148138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9600" b="1"/>
          </a:p>
        </p:txBody>
      </p:sp>
      <p:sp>
        <p:nvSpPr>
          <p:cNvPr id="69652" name="AutoShape 20"/>
          <p:cNvSpPr>
            <a:spLocks noChangeArrowheads="1"/>
          </p:cNvSpPr>
          <p:nvPr/>
        </p:nvSpPr>
        <p:spPr bwMode="auto">
          <a:xfrm>
            <a:off x="5075238" y="4148138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9600" b="1"/>
          </a:p>
        </p:txBody>
      </p:sp>
      <p:sp>
        <p:nvSpPr>
          <p:cNvPr id="69653" name="AutoShape 21"/>
          <p:cNvSpPr>
            <a:spLocks noChangeArrowheads="1"/>
          </p:cNvSpPr>
          <p:nvPr/>
        </p:nvSpPr>
        <p:spPr bwMode="auto">
          <a:xfrm>
            <a:off x="6083300" y="4148138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=</a:t>
            </a:r>
          </a:p>
        </p:txBody>
      </p:sp>
      <p:sp>
        <p:nvSpPr>
          <p:cNvPr id="69654" name="AutoShape 22"/>
          <p:cNvSpPr>
            <a:spLocks noChangeArrowheads="1"/>
          </p:cNvSpPr>
          <p:nvPr/>
        </p:nvSpPr>
        <p:spPr bwMode="auto">
          <a:xfrm>
            <a:off x="7091363" y="4148138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7</a:t>
            </a:r>
          </a:p>
        </p:txBody>
      </p:sp>
      <p:sp>
        <p:nvSpPr>
          <p:cNvPr id="69655" name="AutoShape 23"/>
          <p:cNvSpPr>
            <a:spLocks noChangeArrowheads="1"/>
          </p:cNvSpPr>
          <p:nvPr/>
        </p:nvSpPr>
        <p:spPr bwMode="auto">
          <a:xfrm>
            <a:off x="3995738" y="4148138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+</a:t>
            </a:r>
          </a:p>
        </p:txBody>
      </p:sp>
      <p:sp>
        <p:nvSpPr>
          <p:cNvPr id="69656" name="AutoShape 24"/>
          <p:cNvSpPr>
            <a:spLocks noChangeArrowheads="1"/>
          </p:cNvSpPr>
          <p:nvPr/>
        </p:nvSpPr>
        <p:spPr bwMode="auto">
          <a:xfrm>
            <a:off x="5075238" y="4148138"/>
            <a:ext cx="863600" cy="1368425"/>
          </a:xfrm>
          <a:prstGeom prst="roundRect">
            <a:avLst>
              <a:gd name="adj" fmla="val 16667"/>
            </a:avLst>
          </a:prstGeom>
          <a:solidFill>
            <a:srgbClr val="FAFED2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9600" b="1"/>
              <a:t>1</a:t>
            </a:r>
          </a:p>
        </p:txBody>
      </p:sp>
      <p:sp>
        <p:nvSpPr>
          <p:cNvPr id="69657" name="Text Box 25"/>
          <p:cNvSpPr txBox="1">
            <a:spLocks noChangeArrowheads="1"/>
          </p:cNvSpPr>
          <p:nvPr/>
        </p:nvSpPr>
        <p:spPr bwMode="auto">
          <a:xfrm>
            <a:off x="4500563" y="6092825"/>
            <a:ext cx="3744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/>
              <a:t>Как можно прочитать выражения?</a:t>
            </a:r>
          </a:p>
        </p:txBody>
      </p:sp>
      <p:pic>
        <p:nvPicPr>
          <p:cNvPr id="69658" name="Picture 26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573463"/>
            <a:ext cx="2447925" cy="2409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9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9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1" grpId="0" animBg="1"/>
      <p:bldP spid="69642" grpId="0" animBg="1"/>
      <p:bldP spid="69648" grpId="0" animBg="1"/>
      <p:bldP spid="69649" grpId="0" animBg="1"/>
      <p:bldP spid="69655" grpId="0" animBg="1"/>
      <p:bldP spid="696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643438" y="3789363"/>
            <a:ext cx="2376487" cy="64452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/>
              <a:t>2     2 = 4</a:t>
            </a: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5148263" y="3933825"/>
            <a:ext cx="338137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827088" y="476250"/>
            <a:ext cx="76327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Какая карточка перевернута?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971550" y="1484313"/>
            <a:ext cx="2376488" cy="64452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/>
              <a:t>3    2 = 5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1403350" y="1628775"/>
            <a:ext cx="338138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403350" y="1628775"/>
            <a:ext cx="338138" cy="338138"/>
          </a:xfrm>
          <a:prstGeom prst="rect">
            <a:avLst/>
          </a:prstGeom>
          <a:solidFill>
            <a:srgbClr val="D5FB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/>
              <a:t>+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851275" y="1484313"/>
            <a:ext cx="2376488" cy="64452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/>
              <a:t>5 -     = 4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4572000" y="1628775"/>
            <a:ext cx="338138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4572000" y="1628775"/>
            <a:ext cx="338138" cy="338138"/>
          </a:xfrm>
          <a:prstGeom prst="rect">
            <a:avLst/>
          </a:prstGeom>
          <a:solidFill>
            <a:srgbClr val="D5FB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1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476375" y="2636838"/>
            <a:ext cx="2376488" cy="64452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/>
              <a:t>6 +     = 7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2339975" y="2781300"/>
            <a:ext cx="338138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2339975" y="2781300"/>
            <a:ext cx="338138" cy="338138"/>
          </a:xfrm>
          <a:prstGeom prst="rect">
            <a:avLst/>
          </a:prstGeom>
          <a:solidFill>
            <a:srgbClr val="D5FB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1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364163" y="2636838"/>
            <a:ext cx="2376487" cy="64452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/>
              <a:t>3 +     = 5</a:t>
            </a: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6227763" y="2781300"/>
            <a:ext cx="338137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6227763" y="2781300"/>
            <a:ext cx="338137" cy="338138"/>
          </a:xfrm>
          <a:prstGeom prst="rect">
            <a:avLst/>
          </a:prstGeom>
          <a:solidFill>
            <a:srgbClr val="D5FB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2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5148263" y="3933825"/>
            <a:ext cx="338137" cy="338138"/>
          </a:xfrm>
          <a:prstGeom prst="rect">
            <a:avLst/>
          </a:prstGeom>
          <a:solidFill>
            <a:srgbClr val="D5FB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+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5795963" y="5084763"/>
            <a:ext cx="2376487" cy="64452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/>
              <a:t>8 +     = 8</a:t>
            </a: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6659563" y="5229225"/>
            <a:ext cx="338137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6659563" y="5229225"/>
            <a:ext cx="338137" cy="338138"/>
          </a:xfrm>
          <a:prstGeom prst="rect">
            <a:avLst/>
          </a:prstGeom>
          <a:solidFill>
            <a:srgbClr val="D5FB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/>
              <a:t>0</a:t>
            </a:r>
          </a:p>
        </p:txBody>
      </p:sp>
      <p:pic>
        <p:nvPicPr>
          <p:cNvPr id="7198" name="Picture 30" descr="Картинка 163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3644900"/>
            <a:ext cx="3095625" cy="257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 animBg="1"/>
      <p:bldP spid="7181" grpId="0" animBg="1"/>
      <p:bldP spid="7184" grpId="0" animBg="1"/>
      <p:bldP spid="7187" grpId="0" animBg="1"/>
      <p:bldP spid="7189" grpId="0" animBg="1"/>
      <p:bldP spid="71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3141663"/>
            <a:ext cx="1728788" cy="98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068638"/>
            <a:ext cx="1873250" cy="1071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3141663"/>
            <a:ext cx="1835150" cy="104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33375"/>
            <a:ext cx="2016125" cy="1152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333375"/>
            <a:ext cx="1944688" cy="111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1484313"/>
            <a:ext cx="1943100" cy="111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4663" y="1412875"/>
            <a:ext cx="2089150" cy="119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720725" y="539750"/>
            <a:ext cx="774065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80280" rIns="90000" bIns="45000"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000000"/>
                </a:solidFill>
                <a:ea typeface="MS Gothic" charset="-128"/>
              </a:rPr>
              <a:t>Вася поймал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68313" y="2565400"/>
            <a:ext cx="774065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80280" rIns="90000" bIns="45000"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000000"/>
                </a:solidFill>
                <a:ea typeface="MS Gothic" charset="-128"/>
              </a:rPr>
              <a:t>а Саша  поймал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395288" y="4221163"/>
            <a:ext cx="8459787" cy="122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80280" rIns="90000" bIns="45000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>
                <a:solidFill>
                  <a:srgbClr val="000000"/>
                </a:solidFill>
                <a:ea typeface="MS Gothic" charset="-128"/>
              </a:rPr>
              <a:t>Сколько всего рыбок они  поймали?</a:t>
            </a: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8459788" y="1341438"/>
            <a:ext cx="2889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8800" b="1"/>
              <a:t>,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900113" y="5302250"/>
            <a:ext cx="7416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8000" b="1"/>
              <a:t>4 + 3 = 7 (р.)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5"/>
          <p:cNvSpPr>
            <a:spLocks noChangeArrowheads="1" noChangeShapeType="1" noTextEdit="1"/>
          </p:cNvSpPr>
          <p:nvPr/>
        </p:nvSpPr>
        <p:spPr bwMode="auto">
          <a:xfrm>
            <a:off x="2268538" y="260350"/>
            <a:ext cx="4481512" cy="623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6350">
                  <a:solidFill>
                    <a:srgbClr val="C0C0C0"/>
                  </a:solidFill>
                  <a:round/>
                  <a:headEnd/>
                  <a:tailEnd/>
                </a:ln>
                <a:solidFill>
                  <a:srgbClr val="666699">
                    <a:alpha val="72000"/>
                  </a:srgb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ulim"/>
                <a:ea typeface="Gulim"/>
              </a:rPr>
              <a:t>Тема:</a:t>
            </a:r>
          </a:p>
        </p:txBody>
      </p:sp>
      <p:pic>
        <p:nvPicPr>
          <p:cNvPr id="8201" name="Picture 9" descr="dlina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124075" y="4149725"/>
            <a:ext cx="46799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WordArt 11"/>
          <p:cNvSpPr>
            <a:spLocks noChangeArrowheads="1" noChangeShapeType="1" noTextEdit="1"/>
          </p:cNvSpPr>
          <p:nvPr/>
        </p:nvSpPr>
        <p:spPr bwMode="auto">
          <a:xfrm>
            <a:off x="683568" y="1340768"/>
            <a:ext cx="7992888" cy="2592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8000" b="1" kern="10" dirty="0" smtClean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9900">
                    <a:alpha val="75999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ea typeface="Batang"/>
              </a:rPr>
              <a:t>Свойства</a:t>
            </a:r>
            <a:r>
              <a:rPr lang="ru-RU" sz="8000" b="1" kern="10" dirty="0" smtClean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9900">
                    <a:alpha val="75999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Batang"/>
                <a:ea typeface="Batang"/>
              </a:rPr>
              <a:t> </a:t>
            </a:r>
          </a:p>
          <a:p>
            <a:pPr algn="ctr"/>
            <a:r>
              <a:rPr lang="ru-RU" sz="8000" b="1" kern="10" dirty="0" smtClean="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9900">
                    <a:alpha val="75999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ea typeface="Batang"/>
              </a:rPr>
              <a:t>величин</a:t>
            </a:r>
            <a:endParaRPr lang="ru-RU" sz="8000" b="1" kern="10" dirty="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FF9900">
                  <a:alpha val="75999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Arial" pitchFamily="34" charset="0"/>
              <a:ea typeface="Batang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8901302" cy="341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632" y="1700808"/>
            <a:ext cx="917363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05896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Картинка 5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2576" r="1558" b="10292"/>
          <a:stretch>
            <a:fillRect/>
          </a:stretch>
        </p:blipFill>
        <p:spPr bwMode="auto">
          <a:xfrm>
            <a:off x="468313" y="908050"/>
            <a:ext cx="2160587" cy="4032250"/>
          </a:xfrm>
          <a:prstGeom prst="rect">
            <a:avLst/>
          </a:prstGeom>
          <a:noFill/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2051050" y="404813"/>
            <a:ext cx="62642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Логические задачи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492500" y="1268413"/>
            <a:ext cx="4321175" cy="1997075"/>
          </a:xfrm>
          <a:prstGeom prst="rect">
            <a:avLst/>
          </a:prstGeom>
          <a:solidFill>
            <a:srgbClr val="FFFFCC"/>
          </a:solidFill>
          <a:ln w="57150" cmpd="thinThick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/>
              <a:t> </a:t>
            </a:r>
            <a:r>
              <a:rPr lang="ru-RU" sz="1600" b="1"/>
              <a:t>Сколько концов у двух палок?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600" b="1"/>
              <a:t> Женя родилась на 1 год раньше Оли. Кто старше?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600" b="1"/>
              <a:t> </a:t>
            </a:r>
            <a:r>
              <a:rPr lang="ru-RU" b="1"/>
              <a:t>Красный отрезок длиннее синего, но короче зеленого. Какой отрезок самый длинный?</a:t>
            </a:r>
            <a:endParaRPr lang="ru-RU" sz="1600" b="1"/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3059113" y="3933825"/>
            <a:ext cx="4895850" cy="1584325"/>
            <a:chOff x="975" y="2341"/>
            <a:chExt cx="3725" cy="1452"/>
          </a:xfrm>
        </p:grpSpPr>
        <p:pic>
          <p:nvPicPr>
            <p:cNvPr id="3137" name="Picture 65" descr="PalkaPG_BIG"/>
            <p:cNvPicPr>
              <a:picLocks noChangeAspect="1" noChangeArrowheads="1"/>
            </p:cNvPicPr>
            <p:nvPr/>
          </p:nvPicPr>
          <p:blipFill>
            <a:blip r:embed="rId4" cstate="print"/>
            <a:srcRect t="16879" b="32375"/>
            <a:stretch>
              <a:fillRect/>
            </a:stretch>
          </p:blipFill>
          <p:spPr bwMode="auto">
            <a:xfrm>
              <a:off x="975" y="2341"/>
              <a:ext cx="2274" cy="953"/>
            </a:xfrm>
            <a:prstGeom prst="rect">
              <a:avLst/>
            </a:prstGeom>
            <a:noFill/>
          </p:spPr>
        </p:pic>
        <p:pic>
          <p:nvPicPr>
            <p:cNvPr id="3138" name="Picture 66" descr="PalkaPG_BIG"/>
            <p:cNvPicPr>
              <a:picLocks noChangeAspect="1" noChangeArrowheads="1"/>
            </p:cNvPicPr>
            <p:nvPr/>
          </p:nvPicPr>
          <p:blipFill>
            <a:blip r:embed="rId4" cstate="print"/>
            <a:srcRect t="16879" b="32375"/>
            <a:stretch>
              <a:fillRect/>
            </a:stretch>
          </p:blipFill>
          <p:spPr bwMode="auto">
            <a:xfrm>
              <a:off x="2426" y="2840"/>
              <a:ext cx="2274" cy="953"/>
            </a:xfrm>
            <a:prstGeom prst="rect">
              <a:avLst/>
            </a:prstGeom>
            <a:noFill/>
          </p:spPr>
        </p:pic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3851275" y="3429000"/>
            <a:ext cx="3441700" cy="2801938"/>
            <a:chOff x="2109" y="391"/>
            <a:chExt cx="2803" cy="2400"/>
          </a:xfrm>
        </p:grpSpPr>
        <p:pic>
          <p:nvPicPr>
            <p:cNvPr id="3145" name="Picture 73" descr="Картинка 49 из 64000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34" y="391"/>
              <a:ext cx="1578" cy="2400"/>
            </a:xfrm>
            <a:prstGeom prst="rect">
              <a:avLst/>
            </a:prstGeom>
            <a:noFill/>
          </p:spPr>
        </p:pic>
        <p:pic>
          <p:nvPicPr>
            <p:cNvPr id="3146" name="Picture 74" descr="post-40268-1207464580_thum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09" y="618"/>
              <a:ext cx="1375" cy="1936"/>
            </a:xfrm>
            <a:prstGeom prst="rect">
              <a:avLst/>
            </a:prstGeom>
            <a:noFill/>
          </p:spPr>
        </p:pic>
      </p:grpSp>
      <p:sp>
        <p:nvSpPr>
          <p:cNvPr id="3147" name="WordArt 75"/>
          <p:cNvSpPr>
            <a:spLocks noChangeArrowheads="1" noChangeShapeType="1" noTextEdit="1"/>
          </p:cNvSpPr>
          <p:nvPr/>
        </p:nvSpPr>
        <p:spPr bwMode="auto">
          <a:xfrm>
            <a:off x="7235825" y="5589588"/>
            <a:ext cx="11525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 лет</a:t>
            </a:r>
          </a:p>
        </p:txBody>
      </p:sp>
      <p:sp>
        <p:nvSpPr>
          <p:cNvPr id="3148" name="WordArt 76"/>
          <p:cNvSpPr>
            <a:spLocks noChangeArrowheads="1" noChangeShapeType="1" noTextEdit="1"/>
          </p:cNvSpPr>
          <p:nvPr/>
        </p:nvSpPr>
        <p:spPr bwMode="auto">
          <a:xfrm>
            <a:off x="3059113" y="5516563"/>
            <a:ext cx="36036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?</a:t>
            </a:r>
          </a:p>
        </p:txBody>
      </p:sp>
      <p:sp>
        <p:nvSpPr>
          <p:cNvPr id="3149" name="WordArt 77"/>
          <p:cNvSpPr>
            <a:spLocks noChangeArrowheads="1" noChangeShapeType="1" noTextEdit="1"/>
          </p:cNvSpPr>
          <p:nvPr/>
        </p:nvSpPr>
        <p:spPr bwMode="auto">
          <a:xfrm>
            <a:off x="2627313" y="5589588"/>
            <a:ext cx="143986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 года</a:t>
            </a:r>
          </a:p>
        </p:txBody>
      </p:sp>
      <p:sp>
        <p:nvSpPr>
          <p:cNvPr id="3151" name="AutoShape 79"/>
          <p:cNvSpPr>
            <a:spLocks noChangeArrowheads="1"/>
          </p:cNvSpPr>
          <p:nvPr/>
        </p:nvSpPr>
        <p:spPr bwMode="auto">
          <a:xfrm>
            <a:off x="3348038" y="3860800"/>
            <a:ext cx="4608512" cy="21605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52" name="Line 80"/>
          <p:cNvSpPr>
            <a:spLocks noChangeShapeType="1"/>
          </p:cNvSpPr>
          <p:nvPr/>
        </p:nvSpPr>
        <p:spPr bwMode="auto">
          <a:xfrm>
            <a:off x="3708400" y="4221163"/>
            <a:ext cx="25923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auto">
          <a:xfrm>
            <a:off x="3708400" y="4076700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4" name="Line 82"/>
          <p:cNvSpPr>
            <a:spLocks noChangeShapeType="1"/>
          </p:cNvSpPr>
          <p:nvPr/>
        </p:nvSpPr>
        <p:spPr bwMode="auto">
          <a:xfrm>
            <a:off x="6300788" y="4076700"/>
            <a:ext cx="0" cy="288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5" name="Line 83"/>
          <p:cNvSpPr>
            <a:spLocks noChangeShapeType="1"/>
          </p:cNvSpPr>
          <p:nvPr/>
        </p:nvSpPr>
        <p:spPr bwMode="auto">
          <a:xfrm>
            <a:off x="3708400" y="4797425"/>
            <a:ext cx="2087563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6" name="Line 84"/>
          <p:cNvSpPr>
            <a:spLocks noChangeShapeType="1"/>
          </p:cNvSpPr>
          <p:nvPr/>
        </p:nvSpPr>
        <p:spPr bwMode="auto">
          <a:xfrm>
            <a:off x="3708400" y="4652963"/>
            <a:ext cx="0" cy="2889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7" name="Line 85"/>
          <p:cNvSpPr>
            <a:spLocks noChangeShapeType="1"/>
          </p:cNvSpPr>
          <p:nvPr/>
        </p:nvSpPr>
        <p:spPr bwMode="auto">
          <a:xfrm>
            <a:off x="5795963" y="4652963"/>
            <a:ext cx="0" cy="2889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8" name="Line 86"/>
          <p:cNvSpPr>
            <a:spLocks noChangeShapeType="1"/>
          </p:cNvSpPr>
          <p:nvPr/>
        </p:nvSpPr>
        <p:spPr bwMode="auto">
          <a:xfrm>
            <a:off x="3708400" y="5229225"/>
            <a:ext cx="0" cy="288925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9" name="Line 87"/>
          <p:cNvSpPr>
            <a:spLocks noChangeShapeType="1"/>
          </p:cNvSpPr>
          <p:nvPr/>
        </p:nvSpPr>
        <p:spPr bwMode="auto">
          <a:xfrm>
            <a:off x="7524750" y="5229225"/>
            <a:ext cx="0" cy="288925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60" name="Line 88"/>
          <p:cNvSpPr>
            <a:spLocks noChangeShapeType="1"/>
          </p:cNvSpPr>
          <p:nvPr/>
        </p:nvSpPr>
        <p:spPr bwMode="auto">
          <a:xfrm>
            <a:off x="3708400" y="5373688"/>
            <a:ext cx="381635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7" grpId="0" animBg="1"/>
      <p:bldP spid="3147" grpId="1" animBg="1"/>
      <p:bldP spid="3148" grpId="0" animBg="1"/>
      <p:bldP spid="3148" grpId="1" animBg="1"/>
      <p:bldP spid="3148" grpId="2" animBg="1"/>
      <p:bldP spid="3149" grpId="0" animBg="1"/>
      <p:bldP spid="3149" grpId="1" animBg="1"/>
      <p:bldP spid="3151" grpId="0" animBg="1"/>
      <p:bldP spid="3152" grpId="0" animBg="1"/>
      <p:bldP spid="3153" grpId="0" animBg="1"/>
      <p:bldP spid="3154" grpId="0" animBg="1"/>
      <p:bldP spid="3155" grpId="0" animBg="1"/>
      <p:bldP spid="3156" grpId="0" animBg="1"/>
      <p:bldP spid="3157" grpId="0" animBg="1"/>
      <p:bldP spid="3158" grpId="0" animBg="1"/>
      <p:bldP spid="3159" grpId="0" animBg="1"/>
      <p:bldP spid="316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6792"/>
            <a:ext cx="91440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88" y="1484784"/>
            <a:ext cx="91235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428750"/>
            <a:ext cx="7772400" cy="628650"/>
          </a:xfrm>
        </p:spPr>
        <p:txBody>
          <a:bodyPr>
            <a:normAutofit fontScale="90000"/>
          </a:bodyPr>
          <a:lstStyle/>
          <a:p>
            <a:r>
              <a:rPr lang="ru-RU" smtClean="0">
                <a:cs typeface="Times New Roman" pitchFamily="18" charset="0"/>
              </a:rPr>
              <a:t/>
            </a:r>
            <a:br>
              <a:rPr lang="ru-RU" smtClean="0">
                <a:cs typeface="Times New Roman" pitchFamily="18" charset="0"/>
              </a:rPr>
            </a:br>
            <a:endParaRPr lang="ru-RU" smtClean="0">
              <a:cs typeface="Times New Roman" pitchFamily="18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>
            <p:ph type="subTitle" idx="1"/>
          </p:nvPr>
        </p:nvSpPr>
        <p:spPr>
          <a:xfrm>
            <a:off x="642938" y="785813"/>
            <a:ext cx="7696200" cy="1066800"/>
          </a:xfrm>
          <a:noFill/>
        </p:spPr>
        <p:txBody>
          <a:bodyPr/>
          <a:lstStyle/>
          <a:p>
            <a:pPr indent="-228600">
              <a:spcBef>
                <a:spcPct val="0"/>
              </a:spcBef>
              <a:tabLst>
                <a:tab pos="457200" algn="l"/>
              </a:tabLst>
            </a:pPr>
            <a:r>
              <a:rPr lang="ru-RU" sz="4400" b="1" smtClean="0">
                <a:solidFill>
                  <a:srgbClr val="C00000"/>
                </a:solidFill>
              </a:rPr>
              <a:t>Реши для себя.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0" y="3429000"/>
            <a:ext cx="2971800" cy="27432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5940152" y="3284984"/>
            <a:ext cx="2971800" cy="2743200"/>
          </a:xfrm>
          <a:prstGeom prst="smileyFace">
            <a:avLst>
              <a:gd name="adj" fmla="val -4653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2987824" y="3212976"/>
            <a:ext cx="2971800" cy="2743200"/>
          </a:xfrm>
          <a:prstGeom prst="smileyFace">
            <a:avLst>
              <a:gd name="adj" fmla="val 2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  <p:bldP spid="225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84995" name="Picture 3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773238"/>
            <a:ext cx="4464050" cy="4395787"/>
          </a:xfrm>
          <a:prstGeom prst="rect">
            <a:avLst/>
          </a:prstGeom>
          <a:noFill/>
        </p:spPr>
      </p:pic>
      <p:sp>
        <p:nvSpPr>
          <p:cNvPr id="84996" name="AutoShape 4"/>
          <p:cNvSpPr>
            <a:spLocks noChangeArrowheads="1"/>
          </p:cNvSpPr>
          <p:nvPr/>
        </p:nvSpPr>
        <p:spPr bwMode="auto">
          <a:xfrm rot="-575454">
            <a:off x="4211638" y="1125538"/>
            <a:ext cx="4608512" cy="2305050"/>
          </a:xfrm>
          <a:prstGeom prst="cloudCallout">
            <a:avLst>
              <a:gd name="adj1" fmla="val -73167"/>
              <a:gd name="adj2" fmla="val 17528"/>
            </a:avLst>
          </a:prstGeom>
          <a:solidFill>
            <a:srgbClr val="FFFFDD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400" b="1"/>
              <a:t>Вы так хорошо работали!</a:t>
            </a:r>
          </a:p>
          <a:p>
            <a:pPr algn="ctr"/>
            <a:r>
              <a:rPr lang="ru-RU" sz="2400" b="1"/>
              <a:t>Много знаете!</a:t>
            </a:r>
          </a:p>
          <a:p>
            <a:pPr algn="ctr"/>
            <a:r>
              <a:rPr lang="ru-RU" sz="2400" b="1"/>
              <a:t>Молодцы!</a:t>
            </a:r>
          </a:p>
        </p:txBody>
      </p:sp>
      <p:sp>
        <p:nvSpPr>
          <p:cNvPr id="84997" name="WordArt 5"/>
          <p:cNvSpPr>
            <a:spLocks noChangeArrowheads="1" noChangeShapeType="1" noTextEdit="1"/>
          </p:cNvSpPr>
          <p:nvPr/>
        </p:nvSpPr>
        <p:spPr bwMode="auto">
          <a:xfrm>
            <a:off x="900113" y="404813"/>
            <a:ext cx="54721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Спасибо за урок</a:t>
            </a:r>
          </a:p>
        </p:txBody>
      </p:sp>
      <p:pic>
        <p:nvPicPr>
          <p:cNvPr id="84998" name="Picture 6" descr="Math%20&amp;%20Math%20Help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005263"/>
            <a:ext cx="2468563" cy="1906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51203" name="Picture 3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557338"/>
            <a:ext cx="4464050" cy="4395787"/>
          </a:xfrm>
          <a:prstGeom prst="rect">
            <a:avLst/>
          </a:prstGeom>
          <a:noFill/>
        </p:spPr>
      </p:pic>
      <p:sp>
        <p:nvSpPr>
          <p:cNvPr id="51204" name="AutoShape 4"/>
          <p:cNvSpPr>
            <a:spLocks noChangeArrowheads="1"/>
          </p:cNvSpPr>
          <p:nvPr/>
        </p:nvSpPr>
        <p:spPr bwMode="auto">
          <a:xfrm rot="-575454">
            <a:off x="4211638" y="1125538"/>
            <a:ext cx="4608512" cy="2305050"/>
          </a:xfrm>
          <a:prstGeom prst="cloudCallout">
            <a:avLst>
              <a:gd name="adj1" fmla="val -73167"/>
              <a:gd name="adj2" fmla="val 17528"/>
            </a:avLst>
          </a:prstGeom>
          <a:solidFill>
            <a:srgbClr val="FFFFDD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2400" b="1"/>
          </a:p>
          <a:p>
            <a:pPr algn="ctr"/>
            <a:r>
              <a:rPr lang="ru-RU" sz="2400" b="1"/>
              <a:t>Какое число стоит между числами </a:t>
            </a:r>
          </a:p>
          <a:p>
            <a:pPr algn="ctr"/>
            <a:r>
              <a:rPr lang="ru-RU" sz="2400" b="1"/>
              <a:t>4 и 6?</a:t>
            </a:r>
          </a:p>
        </p:txBody>
      </p:sp>
      <p:sp>
        <p:nvSpPr>
          <p:cNvPr id="51205" name="WordArt 5"/>
          <p:cNvSpPr>
            <a:spLocks noChangeArrowheads="1" noChangeShapeType="1" noTextEdit="1"/>
          </p:cNvSpPr>
          <p:nvPr/>
        </p:nvSpPr>
        <p:spPr bwMode="auto">
          <a:xfrm>
            <a:off x="2124075" y="333375"/>
            <a:ext cx="45354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Разминка</a:t>
            </a:r>
          </a:p>
        </p:txBody>
      </p:sp>
      <p:pic>
        <p:nvPicPr>
          <p:cNvPr id="51207" name="Picture 7" descr="Math%20&amp;%20Math%20Help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005263"/>
            <a:ext cx="2468563" cy="1906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2411413" y="404813"/>
            <a:ext cx="453548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Разминка</a:t>
            </a:r>
          </a:p>
        </p:txBody>
      </p:sp>
      <p:pic>
        <p:nvPicPr>
          <p:cNvPr id="45071" name="Picture 15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916113"/>
            <a:ext cx="4464050" cy="4395787"/>
          </a:xfrm>
          <a:prstGeom prst="rect">
            <a:avLst/>
          </a:prstGeom>
          <a:noFill/>
        </p:spPr>
      </p:pic>
      <p:sp>
        <p:nvSpPr>
          <p:cNvPr id="45072" name="AutoShape 16"/>
          <p:cNvSpPr>
            <a:spLocks noChangeArrowheads="1"/>
          </p:cNvSpPr>
          <p:nvPr/>
        </p:nvSpPr>
        <p:spPr bwMode="auto">
          <a:xfrm rot="-575454">
            <a:off x="3922713" y="1465263"/>
            <a:ext cx="4608512" cy="2305050"/>
          </a:xfrm>
          <a:prstGeom prst="cloudCallout">
            <a:avLst>
              <a:gd name="adj1" fmla="val -64417"/>
              <a:gd name="adj2" fmla="val 19079"/>
            </a:avLst>
          </a:prstGeom>
          <a:solidFill>
            <a:srgbClr val="FFFFDD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2400" b="1"/>
          </a:p>
          <a:p>
            <a:pPr algn="ctr"/>
            <a:r>
              <a:rPr lang="ru-RU" sz="2400" b="1"/>
              <a:t>Назовите соседей числа 7</a:t>
            </a:r>
          </a:p>
        </p:txBody>
      </p:sp>
      <p:pic>
        <p:nvPicPr>
          <p:cNvPr id="45076" name="Picture 20" descr="Math%20&amp;%20Math%20Help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4221163"/>
            <a:ext cx="2468563" cy="1906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47108" name="Picture 4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557338"/>
            <a:ext cx="4464050" cy="4395787"/>
          </a:xfrm>
          <a:prstGeom prst="rect">
            <a:avLst/>
          </a:prstGeom>
          <a:noFill/>
        </p:spPr>
      </p:pic>
      <p:sp>
        <p:nvSpPr>
          <p:cNvPr id="47107" name="AutoShape 3"/>
          <p:cNvSpPr>
            <a:spLocks noChangeArrowheads="1"/>
          </p:cNvSpPr>
          <p:nvPr/>
        </p:nvSpPr>
        <p:spPr bwMode="auto">
          <a:xfrm rot="-575454">
            <a:off x="4211638" y="1125538"/>
            <a:ext cx="4608512" cy="2305050"/>
          </a:xfrm>
          <a:prstGeom prst="cloudCallout">
            <a:avLst>
              <a:gd name="adj1" fmla="val -73167"/>
              <a:gd name="adj2" fmla="val 17528"/>
            </a:avLst>
          </a:prstGeom>
          <a:solidFill>
            <a:srgbClr val="FFFFDD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2400" b="1"/>
          </a:p>
          <a:p>
            <a:pPr algn="ctr"/>
            <a:r>
              <a:rPr lang="ru-RU" sz="2400" b="1"/>
              <a:t>Назовите число, предшествующее 5</a:t>
            </a:r>
          </a:p>
        </p:txBody>
      </p:sp>
      <p:sp>
        <p:nvSpPr>
          <p:cNvPr id="47109" name="WordArt 5"/>
          <p:cNvSpPr>
            <a:spLocks noChangeArrowheads="1" noChangeShapeType="1" noTextEdit="1"/>
          </p:cNvSpPr>
          <p:nvPr/>
        </p:nvSpPr>
        <p:spPr bwMode="auto">
          <a:xfrm>
            <a:off x="2124075" y="333375"/>
            <a:ext cx="45354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Разминка</a:t>
            </a:r>
          </a:p>
        </p:txBody>
      </p:sp>
      <p:pic>
        <p:nvPicPr>
          <p:cNvPr id="47110" name="Picture 6" descr="Math%20&amp;%20Math%20Help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005263"/>
            <a:ext cx="2468563" cy="1906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45070" name="WordArt 14"/>
          <p:cNvSpPr>
            <a:spLocks noChangeArrowheads="1" noChangeShapeType="1" noTextEdit="1"/>
          </p:cNvSpPr>
          <p:nvPr/>
        </p:nvSpPr>
        <p:spPr bwMode="auto">
          <a:xfrm>
            <a:off x="2411413" y="404813"/>
            <a:ext cx="453548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Разминка</a:t>
            </a:r>
          </a:p>
        </p:txBody>
      </p:sp>
      <p:pic>
        <p:nvPicPr>
          <p:cNvPr id="45071" name="Picture 15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916113"/>
            <a:ext cx="4464050" cy="4395787"/>
          </a:xfrm>
          <a:prstGeom prst="rect">
            <a:avLst/>
          </a:prstGeom>
          <a:noFill/>
        </p:spPr>
      </p:pic>
      <p:sp>
        <p:nvSpPr>
          <p:cNvPr id="45072" name="AutoShape 16"/>
          <p:cNvSpPr>
            <a:spLocks noChangeArrowheads="1"/>
          </p:cNvSpPr>
          <p:nvPr/>
        </p:nvSpPr>
        <p:spPr bwMode="auto">
          <a:xfrm rot="-575454">
            <a:off x="3922713" y="1465263"/>
            <a:ext cx="4608512" cy="2305050"/>
          </a:xfrm>
          <a:prstGeom prst="cloudCallout">
            <a:avLst>
              <a:gd name="adj1" fmla="val -64417"/>
              <a:gd name="adj2" fmla="val 19079"/>
            </a:avLst>
          </a:prstGeom>
          <a:solidFill>
            <a:srgbClr val="FFFFDD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2400" b="1"/>
          </a:p>
          <a:p>
            <a:pPr algn="ctr"/>
            <a:r>
              <a:rPr lang="ru-RU" sz="2400" b="1"/>
              <a:t>Назовите соседей числа 7</a:t>
            </a:r>
          </a:p>
        </p:txBody>
      </p:sp>
      <p:pic>
        <p:nvPicPr>
          <p:cNvPr id="45076" name="Picture 20" descr="Math%20&amp;%20Math%20Help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4221163"/>
            <a:ext cx="2468563" cy="1906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47108" name="Picture 4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557338"/>
            <a:ext cx="4464050" cy="4395787"/>
          </a:xfrm>
          <a:prstGeom prst="rect">
            <a:avLst/>
          </a:prstGeom>
          <a:noFill/>
        </p:spPr>
      </p:pic>
      <p:sp>
        <p:nvSpPr>
          <p:cNvPr id="47107" name="AutoShape 3"/>
          <p:cNvSpPr>
            <a:spLocks noChangeArrowheads="1"/>
          </p:cNvSpPr>
          <p:nvPr/>
        </p:nvSpPr>
        <p:spPr bwMode="auto">
          <a:xfrm rot="-575454">
            <a:off x="4211638" y="1125538"/>
            <a:ext cx="4608512" cy="2305050"/>
          </a:xfrm>
          <a:prstGeom prst="cloudCallout">
            <a:avLst>
              <a:gd name="adj1" fmla="val -73167"/>
              <a:gd name="adj2" fmla="val 17528"/>
            </a:avLst>
          </a:prstGeom>
          <a:solidFill>
            <a:srgbClr val="FFFFDD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2400" b="1"/>
          </a:p>
          <a:p>
            <a:pPr algn="ctr"/>
            <a:r>
              <a:rPr lang="ru-RU" sz="2400" b="1"/>
              <a:t>Назовите число, предшествующее 5</a:t>
            </a:r>
          </a:p>
        </p:txBody>
      </p:sp>
      <p:sp>
        <p:nvSpPr>
          <p:cNvPr id="47109" name="WordArt 5"/>
          <p:cNvSpPr>
            <a:spLocks noChangeArrowheads="1" noChangeShapeType="1" noTextEdit="1"/>
          </p:cNvSpPr>
          <p:nvPr/>
        </p:nvSpPr>
        <p:spPr bwMode="auto">
          <a:xfrm>
            <a:off x="2124075" y="333375"/>
            <a:ext cx="45354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Разминка</a:t>
            </a:r>
          </a:p>
        </p:txBody>
      </p:sp>
      <p:pic>
        <p:nvPicPr>
          <p:cNvPr id="47110" name="Picture 6" descr="Math%20&amp;%20Math%20Help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005263"/>
            <a:ext cx="2468563" cy="1906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11188" y="1341438"/>
            <a:ext cx="73453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49155" name="Picture 3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557338"/>
            <a:ext cx="4464050" cy="4395787"/>
          </a:xfrm>
          <a:prstGeom prst="rect">
            <a:avLst/>
          </a:prstGeom>
          <a:noFill/>
        </p:spPr>
      </p:pic>
      <p:sp>
        <p:nvSpPr>
          <p:cNvPr id="49156" name="AutoShape 4"/>
          <p:cNvSpPr>
            <a:spLocks noChangeArrowheads="1"/>
          </p:cNvSpPr>
          <p:nvPr/>
        </p:nvSpPr>
        <p:spPr bwMode="auto">
          <a:xfrm rot="-575454">
            <a:off x="4211638" y="1125538"/>
            <a:ext cx="4608512" cy="2305050"/>
          </a:xfrm>
          <a:prstGeom prst="cloudCallout">
            <a:avLst>
              <a:gd name="adj1" fmla="val -73167"/>
              <a:gd name="adj2" fmla="val 17528"/>
            </a:avLst>
          </a:prstGeom>
          <a:solidFill>
            <a:srgbClr val="FFFFDD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sz="2400" b="1"/>
          </a:p>
          <a:p>
            <a:pPr algn="ctr"/>
            <a:r>
              <a:rPr lang="ru-RU" sz="2400" b="1"/>
              <a:t>Какое число больше на 1, чем 9</a:t>
            </a:r>
          </a:p>
        </p:txBody>
      </p:sp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2124075" y="333375"/>
            <a:ext cx="45354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Разминка</a:t>
            </a:r>
          </a:p>
        </p:txBody>
      </p:sp>
      <p:pic>
        <p:nvPicPr>
          <p:cNvPr id="49158" name="Picture 6" descr="Math%20&amp;%20Math%20Help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4221163"/>
            <a:ext cx="2468563" cy="1906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AutoShape 3"/>
          <p:cNvSpPr>
            <a:spLocks noChangeArrowheads="1"/>
          </p:cNvSpPr>
          <p:nvPr/>
        </p:nvSpPr>
        <p:spPr bwMode="auto">
          <a:xfrm>
            <a:off x="1187450" y="908050"/>
            <a:ext cx="1368425" cy="1368425"/>
          </a:xfrm>
          <a:prstGeom prst="octagon">
            <a:avLst>
              <a:gd name="adj" fmla="val 29287"/>
            </a:avLst>
          </a:prstGeom>
          <a:solidFill>
            <a:srgbClr val="DFFF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3059113" y="2349500"/>
            <a:ext cx="1439862" cy="1295400"/>
          </a:xfrm>
          <a:prstGeom prst="hexagon">
            <a:avLst>
              <a:gd name="adj" fmla="val 27788"/>
              <a:gd name="vf" fmla="val 115470"/>
            </a:avLst>
          </a:prstGeom>
          <a:solidFill>
            <a:srgbClr val="FFB7C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6156325" y="981075"/>
            <a:ext cx="1441450" cy="11525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DAEE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067175" y="4724400"/>
            <a:ext cx="2087563" cy="1008063"/>
          </a:xfrm>
          <a:prstGeom prst="rect">
            <a:avLst/>
          </a:prstGeom>
          <a:solidFill>
            <a:srgbClr val="ADFE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5" name="AutoShape 7"/>
          <p:cNvSpPr>
            <a:spLocks noChangeArrowheads="1"/>
          </p:cNvSpPr>
          <p:nvPr/>
        </p:nvSpPr>
        <p:spPr bwMode="auto">
          <a:xfrm>
            <a:off x="3348038" y="476250"/>
            <a:ext cx="1439862" cy="1366838"/>
          </a:xfrm>
          <a:prstGeom prst="pentagon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6" name="AutoShape 8"/>
          <p:cNvSpPr>
            <a:spLocks noChangeArrowheads="1"/>
          </p:cNvSpPr>
          <p:nvPr/>
        </p:nvSpPr>
        <p:spPr bwMode="auto">
          <a:xfrm>
            <a:off x="2268538" y="3933825"/>
            <a:ext cx="1728787" cy="1079500"/>
          </a:xfrm>
          <a:prstGeom prst="parallelogram">
            <a:avLst>
              <a:gd name="adj" fmla="val 40037"/>
            </a:avLst>
          </a:prstGeom>
          <a:solidFill>
            <a:srgbClr val="D3D3F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900113" y="5013325"/>
            <a:ext cx="1223962" cy="1223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499" name="AutoShape 11"/>
          <p:cNvSpPr>
            <a:spLocks noChangeArrowheads="1"/>
          </p:cNvSpPr>
          <p:nvPr/>
        </p:nvSpPr>
        <p:spPr bwMode="auto">
          <a:xfrm>
            <a:off x="6732588" y="2420938"/>
            <a:ext cx="1655762" cy="1079500"/>
          </a:xfrm>
          <a:prstGeom prst="hexagon">
            <a:avLst>
              <a:gd name="adj" fmla="val 38346"/>
              <a:gd name="vf" fmla="val 115470"/>
            </a:avLst>
          </a:prstGeom>
          <a:solidFill>
            <a:srgbClr val="FCE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00" name="AutoShape 12"/>
          <p:cNvSpPr>
            <a:spLocks noChangeArrowheads="1"/>
          </p:cNvSpPr>
          <p:nvPr/>
        </p:nvSpPr>
        <p:spPr bwMode="auto">
          <a:xfrm>
            <a:off x="6948488" y="4076700"/>
            <a:ext cx="1366837" cy="1008063"/>
          </a:xfrm>
          <a:prstGeom prst="parallelogram">
            <a:avLst>
              <a:gd name="adj" fmla="val 33898"/>
            </a:avLst>
          </a:prstGeom>
          <a:solidFill>
            <a:srgbClr val="B4D5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01" name="AutoShape 13"/>
          <p:cNvSpPr>
            <a:spLocks noChangeArrowheads="1"/>
          </p:cNvSpPr>
          <p:nvPr/>
        </p:nvSpPr>
        <p:spPr bwMode="auto">
          <a:xfrm>
            <a:off x="5076825" y="2708275"/>
            <a:ext cx="1079500" cy="1655763"/>
          </a:xfrm>
          <a:prstGeom prst="octagon">
            <a:avLst>
              <a:gd name="adj" fmla="val 29287"/>
            </a:avLst>
          </a:prstGeom>
          <a:solidFill>
            <a:srgbClr val="FAD1B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3502" name="WordArt 14"/>
          <p:cNvSpPr>
            <a:spLocks noChangeArrowheads="1" noChangeShapeType="1" noTextEdit="1"/>
          </p:cNvSpPr>
          <p:nvPr/>
        </p:nvSpPr>
        <p:spPr bwMode="auto">
          <a:xfrm>
            <a:off x="1547813" y="1125538"/>
            <a:ext cx="522287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3503" name="WordArt 15"/>
          <p:cNvSpPr>
            <a:spLocks noChangeArrowheads="1" noChangeShapeType="1" noTextEdit="1"/>
          </p:cNvSpPr>
          <p:nvPr/>
        </p:nvSpPr>
        <p:spPr bwMode="auto">
          <a:xfrm>
            <a:off x="4643438" y="4797425"/>
            <a:ext cx="936625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3504" name="WordArt 16"/>
          <p:cNvSpPr>
            <a:spLocks noChangeArrowheads="1" noChangeShapeType="1" noTextEdit="1"/>
          </p:cNvSpPr>
          <p:nvPr/>
        </p:nvSpPr>
        <p:spPr bwMode="auto">
          <a:xfrm>
            <a:off x="2843213" y="4005263"/>
            <a:ext cx="522287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3505" name="WordArt 17"/>
          <p:cNvSpPr>
            <a:spLocks noChangeArrowheads="1" noChangeShapeType="1" noTextEdit="1"/>
          </p:cNvSpPr>
          <p:nvPr/>
        </p:nvSpPr>
        <p:spPr bwMode="auto">
          <a:xfrm>
            <a:off x="7308850" y="2492375"/>
            <a:ext cx="522288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3506" name="WordArt 18"/>
          <p:cNvSpPr>
            <a:spLocks noChangeArrowheads="1" noChangeShapeType="1" noTextEdit="1"/>
          </p:cNvSpPr>
          <p:nvPr/>
        </p:nvSpPr>
        <p:spPr bwMode="auto">
          <a:xfrm>
            <a:off x="3492500" y="2492375"/>
            <a:ext cx="522288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3507" name="WordArt 19"/>
          <p:cNvSpPr>
            <a:spLocks noChangeArrowheads="1" noChangeShapeType="1" noTextEdit="1"/>
          </p:cNvSpPr>
          <p:nvPr/>
        </p:nvSpPr>
        <p:spPr bwMode="auto">
          <a:xfrm>
            <a:off x="6588125" y="1125538"/>
            <a:ext cx="522288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3508" name="WordArt 20"/>
          <p:cNvSpPr>
            <a:spLocks noChangeArrowheads="1" noChangeShapeType="1" noTextEdit="1"/>
          </p:cNvSpPr>
          <p:nvPr/>
        </p:nvSpPr>
        <p:spPr bwMode="auto">
          <a:xfrm>
            <a:off x="5364163" y="3141663"/>
            <a:ext cx="522287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3509" name="WordArt 21"/>
          <p:cNvSpPr>
            <a:spLocks noChangeArrowheads="1" noChangeShapeType="1" noTextEdit="1"/>
          </p:cNvSpPr>
          <p:nvPr/>
        </p:nvSpPr>
        <p:spPr bwMode="auto">
          <a:xfrm>
            <a:off x="1331913" y="5157788"/>
            <a:ext cx="522287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3510" name="WordArt 22"/>
          <p:cNvSpPr>
            <a:spLocks noChangeArrowheads="1" noChangeShapeType="1" noTextEdit="1"/>
          </p:cNvSpPr>
          <p:nvPr/>
        </p:nvSpPr>
        <p:spPr bwMode="auto">
          <a:xfrm>
            <a:off x="3779838" y="836613"/>
            <a:ext cx="522287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3511" name="WordArt 23"/>
          <p:cNvSpPr>
            <a:spLocks noChangeArrowheads="1" noChangeShapeType="1" noTextEdit="1"/>
          </p:cNvSpPr>
          <p:nvPr/>
        </p:nvSpPr>
        <p:spPr bwMode="auto">
          <a:xfrm>
            <a:off x="7380288" y="4149725"/>
            <a:ext cx="522287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3419475" y="6021388"/>
            <a:ext cx="4968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Посчитайте в порядке их увеличения, уменьшения чисел. Как можно назвать все фигуры?</a:t>
            </a:r>
          </a:p>
        </p:txBody>
      </p:sp>
      <p:pic>
        <p:nvPicPr>
          <p:cNvPr id="63513" name="Picture 25" descr="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565400"/>
            <a:ext cx="1944688" cy="191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295</Words>
  <Application>Microsoft Office PowerPoint</Application>
  <PresentationFormat>Экран (4:3)</PresentationFormat>
  <Paragraphs>120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Виноградова</dc:creator>
  <cp:lastModifiedBy>Виноградова</cp:lastModifiedBy>
  <cp:revision>15</cp:revision>
  <dcterms:created xsi:type="dcterms:W3CDTF">2012-02-29T08:57:06Z</dcterms:created>
  <dcterms:modified xsi:type="dcterms:W3CDTF">2012-02-29T11:40:34Z</dcterms:modified>
</cp:coreProperties>
</file>